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4" r:id="rId4"/>
    <p:sldMasterId id="2147483658" r:id="rId5"/>
    <p:sldMasterId id="2147483661" r:id="rId6"/>
    <p:sldMasterId id="2147483664" r:id="rId7"/>
    <p:sldMasterId id="2147483667" r:id="rId8"/>
    <p:sldMasterId id="2147483671" r:id="rId9"/>
    <p:sldMasterId id="2147483675" r:id="rId10"/>
    <p:sldMasterId id="2147483679" r:id="rId11"/>
    <p:sldMasterId id="2147483683" r:id="rId12"/>
    <p:sldMasterId id="2147483687" r:id="rId13"/>
    <p:sldMasterId id="2147483691" r:id="rId14"/>
    <p:sldMasterId id="2147483695" r:id="rId15"/>
    <p:sldMasterId id="2147483699" r:id="rId16"/>
  </p:sldMasterIdLst>
  <p:sldIdLst>
    <p:sldId id="257" r:id="rId17"/>
    <p:sldId id="281" r:id="rId18"/>
    <p:sldId id="280" r:id="rId19"/>
    <p:sldId id="258" r:id="rId20"/>
    <p:sldId id="260" r:id="rId21"/>
    <p:sldId id="282" r:id="rId22"/>
    <p:sldId id="285" r:id="rId23"/>
    <p:sldId id="286" r:id="rId24"/>
    <p:sldId id="287" r:id="rId25"/>
    <p:sldId id="283" r:id="rId26"/>
    <p:sldId id="284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62" r:id="rId37"/>
    <p:sldId id="26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26D"/>
    <a:srgbClr val="D99894"/>
    <a:srgbClr val="78A9B7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>
        <p:guide orient="horz" pos="2152"/>
        <p:guide pos="3840"/>
        <p:guide orient="horz" pos="3974"/>
        <p:guide orient="horz" pos="314"/>
        <p:guide orient="horz" pos="729"/>
        <p:guide pos="746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22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slide" Target="slides/slide4.xml"/><Relationship Id="rId2" Type="http://schemas.openxmlformats.org/officeDocument/2006/relationships/theme" Target="theme/theme1.xml"/><Relationship Id="rId19" Type="http://schemas.openxmlformats.org/officeDocument/2006/relationships/slide" Target="slides/slide3.xml"/><Relationship Id="rId18" Type="http://schemas.openxmlformats.org/officeDocument/2006/relationships/slide" Target="slides/slide2.xml"/><Relationship Id="rId17" Type="http://schemas.openxmlformats.org/officeDocument/2006/relationships/slide" Target="slides/slide1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9" Type="http://schemas.openxmlformats.org/officeDocument/2006/relationships/image" Target="../media/image9.svg"/><Relationship Id="rId18" Type="http://schemas.openxmlformats.org/officeDocument/2006/relationships/image" Target="../media/image9.png"/><Relationship Id="rId17" Type="http://schemas.openxmlformats.org/officeDocument/2006/relationships/image" Target="../media/image8.svg"/><Relationship Id="rId16" Type="http://schemas.openxmlformats.org/officeDocument/2006/relationships/image" Target="../media/image8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21"/>
          <a:stretch>
            <a:fillRect/>
          </a:stretch>
        </p:blipFill>
        <p:spPr>
          <a:xfrm>
            <a:off x="1251330" y="0"/>
            <a:ext cx="4644687" cy="1069197"/>
          </a:xfrm>
          <a:custGeom>
            <a:avLst/>
            <a:gdLst>
              <a:gd name="connsiteX0" fmla="*/ 0 w 4644687"/>
              <a:gd name="connsiteY0" fmla="*/ 0 h 1069197"/>
              <a:gd name="connsiteX1" fmla="*/ 4644687 w 4644687"/>
              <a:gd name="connsiteY1" fmla="*/ 0 h 1069197"/>
              <a:gd name="connsiteX2" fmla="*/ 4644687 w 4644687"/>
              <a:gd name="connsiteY2" fmla="*/ 1069197 h 1069197"/>
              <a:gd name="connsiteX3" fmla="*/ 0 w 4644687"/>
              <a:gd name="connsiteY3" fmla="*/ 1069197 h 106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4687" h="1069197">
                <a:moveTo>
                  <a:pt x="0" y="0"/>
                </a:moveTo>
                <a:lnTo>
                  <a:pt x="4644687" y="0"/>
                </a:lnTo>
                <a:lnTo>
                  <a:pt x="4644687" y="1069197"/>
                </a:lnTo>
                <a:lnTo>
                  <a:pt x="0" y="1069197"/>
                </a:lnTo>
                <a:close/>
              </a:path>
            </a:pathLst>
          </a:cu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80"/>
          <a:stretch>
            <a:fillRect/>
          </a:stretch>
        </p:blipFill>
        <p:spPr>
          <a:xfrm>
            <a:off x="0" y="1"/>
            <a:ext cx="4595691" cy="2667001"/>
          </a:xfrm>
          <a:custGeom>
            <a:avLst/>
            <a:gdLst>
              <a:gd name="connsiteX0" fmla="*/ 0 w 4595691"/>
              <a:gd name="connsiteY0" fmla="*/ 0 h 2667001"/>
              <a:gd name="connsiteX1" fmla="*/ 4595691 w 4595691"/>
              <a:gd name="connsiteY1" fmla="*/ 0 h 2667001"/>
              <a:gd name="connsiteX2" fmla="*/ 4595691 w 4595691"/>
              <a:gd name="connsiteY2" fmla="*/ 2667001 h 2667001"/>
              <a:gd name="connsiteX3" fmla="*/ 0 w 4595691"/>
              <a:gd name="connsiteY3" fmla="*/ 2667001 h 266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5691" h="2667001">
                <a:moveTo>
                  <a:pt x="0" y="0"/>
                </a:moveTo>
                <a:lnTo>
                  <a:pt x="4595691" y="0"/>
                </a:lnTo>
                <a:lnTo>
                  <a:pt x="4595691" y="2667001"/>
                </a:lnTo>
                <a:lnTo>
                  <a:pt x="0" y="2667001"/>
                </a:lnTo>
                <a:close/>
              </a:path>
            </a:pathLst>
          </a:cu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2791388" cy="1611786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327" y="191349"/>
            <a:ext cx="2116421" cy="10396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322" y="1603614"/>
            <a:ext cx="2076026" cy="1019803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156" y="-17614"/>
            <a:ext cx="1201212" cy="629206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317690"/>
            <a:ext cx="1212652" cy="69784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3493"/>
          <a:stretch>
            <a:fillRect/>
          </a:stretch>
        </p:blipFill>
        <p:spPr>
          <a:xfrm>
            <a:off x="8743950" y="4853260"/>
            <a:ext cx="3448050" cy="200474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0761" y="5553258"/>
            <a:ext cx="2263036" cy="1111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04913" y="4580606"/>
            <a:ext cx="1497923" cy="862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157"/>
          <a:stretch>
            <a:fillRect/>
          </a:stretch>
        </p:blipFill>
        <p:spPr>
          <a:xfrm>
            <a:off x="0" y="0"/>
            <a:ext cx="1957522" cy="1130300"/>
          </a:xfrm>
          <a:custGeom>
            <a:avLst/>
            <a:gdLst>
              <a:gd name="connsiteX0" fmla="*/ 0 w 2791388"/>
              <a:gd name="connsiteY0" fmla="*/ 0 h 1611786"/>
              <a:gd name="connsiteX1" fmla="*/ 2791388 w 2791388"/>
              <a:gd name="connsiteY1" fmla="*/ 0 h 1611786"/>
              <a:gd name="connsiteX2" fmla="*/ 2791388 w 2791388"/>
              <a:gd name="connsiteY2" fmla="*/ 1611786 h 1611786"/>
              <a:gd name="connsiteX3" fmla="*/ 0 w 2791388"/>
              <a:gd name="connsiteY3" fmla="*/ 1611786 h 161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388" h="1611786">
                <a:moveTo>
                  <a:pt x="0" y="0"/>
                </a:moveTo>
                <a:lnTo>
                  <a:pt x="2791388" y="0"/>
                </a:lnTo>
                <a:lnTo>
                  <a:pt x="2791388" y="1611786"/>
                </a:lnTo>
                <a:lnTo>
                  <a:pt x="0" y="1611786"/>
                </a:lnTo>
                <a:close/>
              </a:path>
            </a:pathLst>
          </a:cu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493"/>
          <a:stretch>
            <a:fillRect/>
          </a:stretch>
        </p:blipFill>
        <p:spPr>
          <a:xfrm>
            <a:off x="10029508" y="5600700"/>
            <a:ext cx="2162492" cy="1257301"/>
          </a:xfrm>
          <a:custGeom>
            <a:avLst/>
            <a:gdLst>
              <a:gd name="connsiteX0" fmla="*/ 0 w 3448050"/>
              <a:gd name="connsiteY0" fmla="*/ 0 h 2004741"/>
              <a:gd name="connsiteX1" fmla="*/ 3448050 w 3448050"/>
              <a:gd name="connsiteY1" fmla="*/ 0 h 2004741"/>
              <a:gd name="connsiteX2" fmla="*/ 3448050 w 3448050"/>
              <a:gd name="connsiteY2" fmla="*/ 2004741 h 2004741"/>
              <a:gd name="connsiteX3" fmla="*/ 0 w 3448050"/>
              <a:gd name="connsiteY3" fmla="*/ 2004741 h 200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004741">
                <a:moveTo>
                  <a:pt x="0" y="0"/>
                </a:moveTo>
                <a:lnTo>
                  <a:pt x="3448050" y="0"/>
                </a:lnTo>
                <a:lnTo>
                  <a:pt x="3448050" y="2004741"/>
                </a:lnTo>
                <a:lnTo>
                  <a:pt x="0" y="2004741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1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1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12.xml.rels><?xml version="1.0" encoding="UTF-8" standalone="yes"?>
<Relationships xmlns="http://schemas.openxmlformats.org/package/2006/relationships"><Relationship Id="rId4" Type="http://schemas.openxmlformats.org/officeDocument/2006/relationships/theme" Target="../theme/theme1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13.xml.rels><?xml version="1.0" encoding="UTF-8" standalone="yes"?>
<Relationships xmlns="http://schemas.openxmlformats.org/package/2006/relationships"><Relationship Id="rId4" Type="http://schemas.openxmlformats.org/officeDocument/2006/relationships/theme" Target="../theme/theme13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4.xml.rels><?xml version="1.0" encoding="UTF-8" standalone="yes"?>
<Relationships xmlns="http://schemas.openxmlformats.org/package/2006/relationships"><Relationship Id="rId4" Type="http://schemas.openxmlformats.org/officeDocument/2006/relationships/theme" Target="../theme/theme14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theme" Target="../theme/theme15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4" Type="http://schemas.openxmlformats.org/officeDocument/2006/relationships/theme" Target="../theme/theme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6" Type="http://schemas.openxmlformats.org/officeDocument/2006/relationships/slideLayout" Target="../slideLayouts/slideLayout3.xml"/><Relationship Id="rId25" Type="http://schemas.openxmlformats.org/officeDocument/2006/relationships/image" Target="../media/image38.png"/><Relationship Id="rId24" Type="http://schemas.openxmlformats.org/officeDocument/2006/relationships/image" Target="../media/image37.png"/><Relationship Id="rId23" Type="http://schemas.openxmlformats.org/officeDocument/2006/relationships/image" Target="../media/image36.png"/><Relationship Id="rId22" Type="http://schemas.openxmlformats.org/officeDocument/2006/relationships/image" Target="../media/image35.png"/><Relationship Id="rId21" Type="http://schemas.openxmlformats.org/officeDocument/2006/relationships/image" Target="../media/image34.png"/><Relationship Id="rId20" Type="http://schemas.openxmlformats.org/officeDocument/2006/relationships/image" Target="../media/image33.png"/><Relationship Id="rId2" Type="http://schemas.openxmlformats.org/officeDocument/2006/relationships/image" Target="../media/image15.png"/><Relationship Id="rId19" Type="http://schemas.openxmlformats.org/officeDocument/2006/relationships/image" Target="../media/image32.png"/><Relationship Id="rId18" Type="http://schemas.openxmlformats.org/officeDocument/2006/relationships/image" Target="../media/image31.png"/><Relationship Id="rId17" Type="http://schemas.openxmlformats.org/officeDocument/2006/relationships/image" Target="../media/image30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550670" y="2192655"/>
            <a:ext cx="88715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spc="100" dirty="0">
                <a:solidFill>
                  <a:srgbClr val="1A526D"/>
                </a:solidFill>
                <a:cs typeface="+mn-ea"/>
                <a:sym typeface="+mn-lt"/>
              </a:rPr>
              <a:t>波士顿</a:t>
            </a:r>
            <a:r>
              <a:rPr lang="zh-CN" altLang="en-US" sz="6600" spc="100" dirty="0">
                <a:solidFill>
                  <a:srgbClr val="1A526D"/>
                </a:solidFill>
                <a:cs typeface="+mn-ea"/>
                <a:sym typeface="+mn-lt"/>
              </a:rPr>
              <a:t>房价分析报告</a:t>
            </a:r>
            <a:endParaRPr lang="zh-CN" altLang="en-US" sz="6600" spc="100" dirty="0">
              <a:solidFill>
                <a:srgbClr val="1A526D"/>
              </a:solidFill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070254" y="3415747"/>
            <a:ext cx="6224354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圆角矩形 16"/>
          <p:cNvSpPr/>
          <p:nvPr/>
        </p:nvSpPr>
        <p:spPr>
          <a:xfrm>
            <a:off x="4669790" y="4429125"/>
            <a:ext cx="2499360" cy="388620"/>
          </a:xfrm>
          <a:prstGeom prst="roundRect">
            <a:avLst>
              <a:gd name="adj" fmla="val 50000"/>
            </a:avLst>
          </a:prstGeom>
          <a:solidFill>
            <a:srgbClr val="D9989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组：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Group 1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56389" y="3643630"/>
            <a:ext cx="6479222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rgbClr val="1A526D"/>
                </a:solidFill>
                <a:cs typeface="+mn-ea"/>
                <a:sym typeface="+mn-lt"/>
              </a:rPr>
              <a:t>波士顿</a:t>
            </a:r>
            <a:r>
              <a:rPr lang="zh-CN" altLang="en-US" sz="2000" dirty="0">
                <a:solidFill>
                  <a:srgbClr val="1A526D"/>
                </a:solidFill>
                <a:cs typeface="+mn-ea"/>
                <a:sym typeface="+mn-lt"/>
              </a:rPr>
              <a:t>房地产开发商 </a:t>
            </a:r>
            <a:endParaRPr lang="zh-CN" altLang="en-US" sz="2000" dirty="0">
              <a:solidFill>
                <a:srgbClr val="1A526D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7660" y="215954"/>
            <a:ext cx="42316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描述性统计分析</a:t>
            </a:r>
            <a:r>
              <a:rPr lang="en-US" altLang="zh-CN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 </a:t>
            </a:r>
            <a:endParaRPr lang="zh-CN" altLang="en-US" sz="44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5365" y="30797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楷体" charset="0"/>
                <a:ea typeface="楷体" charset="0"/>
              </a:rPr>
              <a:t>相关系数分析</a:t>
            </a:r>
            <a:endParaRPr lang="zh-CN" altLang="en-US" sz="3200">
              <a:latin typeface="楷体" charset="0"/>
              <a:ea typeface="楷体" charset="0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" y="891540"/>
            <a:ext cx="6734810" cy="595820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776845" y="1590040"/>
            <a:ext cx="431038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127000" algn="l"/>
            <a:r>
              <a:rPr lang="zh-CN" sz="2000" b="0">
                <a:latin typeface="楷体" charset="0"/>
                <a:ea typeface="楷体" charset="0"/>
                <a:cs typeface="楷体" charset="0"/>
              </a:rPr>
              <a:t>由相关系数图，可发现</a:t>
            </a:r>
            <a:r>
              <a:rPr lang="en-US" sz="2000" b="0">
                <a:latin typeface="楷体" charset="0"/>
                <a:ea typeface="楷体" charset="0"/>
                <a:cs typeface="楷体" charset="0"/>
              </a:rPr>
              <a:t>medv</a:t>
            </a:r>
            <a:r>
              <a:rPr lang="zh-CN" sz="2000" b="0">
                <a:latin typeface="楷体" charset="0"/>
                <a:ea typeface="楷体" charset="0"/>
                <a:cs typeface="楷体" charset="0"/>
              </a:rPr>
              <a:t>与</a:t>
            </a:r>
            <a:r>
              <a:rPr lang="en-US" sz="2000" b="0">
                <a:latin typeface="楷体" charset="0"/>
                <a:ea typeface="楷体" charset="0"/>
                <a:cs typeface="楷体" charset="0"/>
              </a:rPr>
              <a:t>rm</a:t>
            </a:r>
            <a:r>
              <a:rPr lang="zh-CN" sz="2000" b="0">
                <a:latin typeface="楷体" charset="0"/>
                <a:ea typeface="楷体" charset="0"/>
                <a:cs typeface="楷体" charset="0"/>
              </a:rPr>
              <a:t>有较强正相关性，与</a:t>
            </a:r>
            <a:r>
              <a:rPr lang="en-US" sz="2000" b="0">
                <a:latin typeface="楷体" charset="0"/>
                <a:ea typeface="楷体" charset="0"/>
                <a:cs typeface="楷体" charset="0"/>
              </a:rPr>
              <a:t>lstat, ptratio, indus</a:t>
            </a:r>
            <a:r>
              <a:rPr lang="zh-CN" sz="2000" b="0">
                <a:latin typeface="楷体" charset="0"/>
                <a:ea typeface="楷体" charset="0"/>
                <a:cs typeface="楷体" charset="0"/>
              </a:rPr>
              <a:t>和</a:t>
            </a:r>
            <a:r>
              <a:rPr lang="en-US" sz="2000" b="0">
                <a:latin typeface="楷体" charset="0"/>
                <a:ea typeface="楷体" charset="0"/>
                <a:cs typeface="楷体" charset="0"/>
              </a:rPr>
              <a:t>tax</a:t>
            </a:r>
            <a:r>
              <a:rPr lang="zh-CN" sz="2000" b="0">
                <a:latin typeface="楷体" charset="0"/>
                <a:ea typeface="楷体" charset="0"/>
                <a:cs typeface="楷体" charset="0"/>
              </a:rPr>
              <a:t>有较强负相关性，这与我们前面的分析相符。</a:t>
            </a:r>
            <a:endParaRPr lang="zh-CN" sz="2000" b="0">
              <a:latin typeface="楷体" charset="0"/>
              <a:ea typeface="楷体" charset="0"/>
              <a:cs typeface="楷体" charset="0"/>
            </a:endParaRPr>
          </a:p>
          <a:p>
            <a:pPr marL="0" indent="127000" algn="l"/>
            <a:r>
              <a:rPr lang="zh-CN" sz="2000" b="0">
                <a:latin typeface="楷体" charset="0"/>
                <a:ea typeface="楷体" charset="0"/>
                <a:cs typeface="楷体" charset="0"/>
              </a:rPr>
              <a:t>另外，</a:t>
            </a:r>
            <a:r>
              <a:rPr lang="en-US" sz="2000" b="0">
                <a:latin typeface="楷体" charset="0"/>
                <a:ea typeface="楷体" charset="0"/>
                <a:cs typeface="楷体" charset="0"/>
              </a:rPr>
              <a:t>tax</a:t>
            </a:r>
            <a:r>
              <a:rPr lang="zh-CN" sz="2000" b="0">
                <a:latin typeface="楷体" charset="0"/>
                <a:ea typeface="楷体" charset="0"/>
                <a:cs typeface="楷体" charset="0"/>
              </a:rPr>
              <a:t>和</a:t>
            </a:r>
            <a:r>
              <a:rPr lang="en-US" sz="2000" b="0">
                <a:latin typeface="楷体" charset="0"/>
                <a:ea typeface="楷体" charset="0"/>
                <a:cs typeface="楷体" charset="0"/>
              </a:rPr>
              <a:t>rad</a:t>
            </a:r>
            <a:r>
              <a:rPr lang="zh-CN" sz="2000" b="0">
                <a:latin typeface="楷体" charset="0"/>
                <a:ea typeface="楷体" charset="0"/>
                <a:cs typeface="楷体" charset="0"/>
              </a:rPr>
              <a:t>有较高相关性，其潜在的多重共线性问题我们将在模型建立过程中进行检验（并解决）。</a:t>
            </a:r>
            <a:endParaRPr lang="zh-CN" sz="2000" b="0">
              <a:latin typeface="楷体" charset="0"/>
              <a:ea typeface="楷体" charset="0"/>
              <a:cs typeface="楷体" charset="0"/>
            </a:endParaRPr>
          </a:p>
          <a:p>
            <a:pPr marL="0" indent="127000" algn="l"/>
            <a:r>
              <a:rPr lang="zh-CN" sz="2000" b="0">
                <a:latin typeface="楷体" charset="0"/>
                <a:ea typeface="楷体" charset="0"/>
                <a:cs typeface="楷体" charset="0"/>
              </a:rPr>
              <a:t>其他变量间关系可在模型建立过程中逐步探索。</a:t>
            </a:r>
            <a:endParaRPr lang="zh-CN" altLang="en-US" sz="2000" b="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01930" y="127635"/>
            <a:ext cx="2468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spc="1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模型建立</a:t>
            </a:r>
            <a:endParaRPr lang="zh-CN" altLang="en-US" sz="4400" spc="1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15030" y="127635"/>
            <a:ext cx="6452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楷体" charset="0"/>
                <a:ea typeface="楷体" charset="0"/>
              </a:rPr>
              <a:t>全模型回归（model_0）</a:t>
            </a:r>
            <a:endParaRPr lang="zh-CN" altLang="en-US" sz="4000">
              <a:latin typeface="楷体" charset="0"/>
              <a:ea typeface="楷体" charset="0"/>
            </a:endParaRPr>
          </a:p>
        </p:txBody>
      </p:sp>
      <p:pic>
        <p:nvPicPr>
          <p:cNvPr id="7" name="图片 6" descr="截屏2022-12-22 20.43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1233805"/>
            <a:ext cx="4630420" cy="504698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11150" y="3352800"/>
            <a:ext cx="4022725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11150" y="4027170"/>
            <a:ext cx="4022725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271135" y="2850515"/>
            <a:ext cx="6452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indus</a:t>
            </a:r>
            <a:r>
              <a:rPr lang="zh-CN" altLang="en-US"/>
              <a:t>和</a:t>
            </a:r>
            <a:r>
              <a:rPr lang="en-US" altLang="zh-CN"/>
              <a:t>age</a:t>
            </a:r>
            <a:r>
              <a:rPr lang="zh-CN" altLang="en-US"/>
              <a:t>不显著</a:t>
            </a:r>
            <a:endParaRPr lang="zh-CN" altLang="en-US"/>
          </a:p>
          <a:p>
            <a:r>
              <a:rPr lang="zh-CN" altLang="en-US"/>
              <a:t>也就是说每个城镇非零售营业面积的比例和1940 年以前建造的业主自用单位的比例对房价</a:t>
            </a:r>
            <a:r>
              <a:rPr lang="zh-CN" altLang="en-US"/>
              <a:t>影响不大。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01930" y="127635"/>
            <a:ext cx="2468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spc="1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模型建立</a:t>
            </a:r>
            <a:endParaRPr lang="zh-CN" altLang="en-US" sz="4400" spc="1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2810" y="127635"/>
            <a:ext cx="75666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楷体" charset="0"/>
                <a:ea typeface="楷体" charset="0"/>
              </a:rPr>
              <a:t>向后逐步回归（model_1）</a:t>
            </a:r>
            <a:endParaRPr lang="zh-CN" altLang="en-US" sz="4000">
              <a:latin typeface="楷体" charset="0"/>
              <a:ea typeface="楷体" charset="0"/>
            </a:endParaRPr>
          </a:p>
        </p:txBody>
      </p:sp>
      <p:pic>
        <p:nvPicPr>
          <p:cNvPr id="10" name="图片 9" descr="截屏2022-12-22 20.46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30" y="1023620"/>
            <a:ext cx="5273040" cy="53771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74970" y="1845310"/>
            <a:ext cx="65792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</a:t>
            </a:r>
            <a:r>
              <a:rPr lang="zh-CN" altLang="en-US"/>
              <a:t>向后逐步回归删去了</a:t>
            </a:r>
            <a:r>
              <a:rPr lang="en-US" altLang="zh-CN"/>
              <a:t>indus</a:t>
            </a:r>
            <a:r>
              <a:rPr lang="zh-CN" altLang="en-US"/>
              <a:t>和</a:t>
            </a:r>
            <a:r>
              <a:rPr lang="en-US" altLang="zh-CN"/>
              <a:t>age</a:t>
            </a:r>
            <a:r>
              <a:rPr lang="zh-CN" altLang="en-US"/>
              <a:t>两个变量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观察选模型的结果，我们发现自变量删除几乎不对r2产生影响，调整的</a:t>
            </a:r>
            <a:r>
              <a:rPr lang="en-US" altLang="zh-CN"/>
              <a:t>R^2</a:t>
            </a:r>
            <a:r>
              <a:rPr lang="zh-CN" altLang="en-US"/>
              <a:t>统计量还略有改善，说明变量选择是有道理的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01930" y="127635"/>
            <a:ext cx="2468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spc="1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模型建立</a:t>
            </a:r>
            <a:endParaRPr lang="zh-CN" altLang="en-US" sz="4400" spc="1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2810" y="127635"/>
            <a:ext cx="8621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楷体" charset="0"/>
                <a:ea typeface="楷体" charset="0"/>
              </a:rPr>
              <a:t>加入两个二次项再做回归（model_2）</a:t>
            </a:r>
            <a:endParaRPr lang="zh-CN" altLang="en-US" sz="4000">
              <a:latin typeface="楷体" charset="0"/>
              <a:ea typeface="楷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6710" y="906780"/>
            <a:ext cx="6579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</a:t>
            </a:r>
            <a:endParaRPr lang="zh-CN" altLang="en-US"/>
          </a:p>
        </p:txBody>
      </p:sp>
      <p:pic>
        <p:nvPicPr>
          <p:cNvPr id="3" name="图片 2" descr="截屏2022-12-22 21.01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1347470"/>
            <a:ext cx="4528820" cy="5469890"/>
          </a:xfrm>
          <a:prstGeom prst="rect">
            <a:avLst/>
          </a:prstGeom>
        </p:spPr>
      </p:pic>
      <p:pic>
        <p:nvPicPr>
          <p:cNvPr id="4" name="图片 3" descr="截屏2022-12-22 21.03.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645" y="1337310"/>
            <a:ext cx="4811395" cy="54991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87350" y="3830955"/>
            <a:ext cx="4037965" cy="1568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5070475" y="3830955"/>
            <a:ext cx="671195" cy="1574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951730" y="3308985"/>
            <a:ext cx="1046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变量选择：</a:t>
            </a:r>
            <a:endParaRPr lang="zh-CN" altLang="en-US" sz="1400"/>
          </a:p>
          <a:p>
            <a:r>
              <a:rPr lang="zh-CN" altLang="en-US" sz="1400"/>
              <a:t>删去</a:t>
            </a:r>
            <a:r>
              <a:rPr lang="en-US" altLang="zh-CN" sz="1400"/>
              <a:t>zn</a:t>
            </a:r>
            <a:endParaRPr lang="en-US" altLang="zh-CN" sz="1400"/>
          </a:p>
        </p:txBody>
      </p:sp>
      <p:sp>
        <p:nvSpPr>
          <p:cNvPr id="9" name="文本框 8"/>
          <p:cNvSpPr txBox="1"/>
          <p:nvPr/>
        </p:nvSpPr>
        <p:spPr>
          <a:xfrm>
            <a:off x="10487660" y="2690495"/>
            <a:ext cx="18624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各自变量统计意义上都显著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但模型R</a:t>
            </a:r>
            <a:r>
              <a:rPr lang="en-US" altLang="zh-CN"/>
              <a:t>^</a:t>
            </a:r>
            <a:r>
              <a:rPr lang="zh-CN" altLang="en-US"/>
              <a:t>2表现不是很好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01930" y="127635"/>
            <a:ext cx="2468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spc="1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模型建立</a:t>
            </a:r>
            <a:endParaRPr lang="zh-CN" altLang="en-US" sz="4400" spc="1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2810" y="127635"/>
            <a:ext cx="75666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楷体" charset="0"/>
                <a:ea typeface="楷体" charset="0"/>
              </a:rPr>
              <a:t>强影响点和异方差性（model_</a:t>
            </a:r>
            <a:r>
              <a:rPr lang="en-US" altLang="zh-CN" sz="4000">
                <a:latin typeface="楷体" charset="0"/>
                <a:ea typeface="楷体" charset="0"/>
              </a:rPr>
              <a:t>3</a:t>
            </a:r>
            <a:r>
              <a:rPr lang="zh-CN" altLang="en-US" sz="4000">
                <a:latin typeface="楷体" charset="0"/>
                <a:ea typeface="楷体" charset="0"/>
              </a:rPr>
              <a:t>）</a:t>
            </a:r>
            <a:endParaRPr lang="zh-CN" altLang="en-US" sz="4000">
              <a:latin typeface="楷体" charset="0"/>
              <a:ea typeface="楷体" charset="0"/>
            </a:endParaRPr>
          </a:p>
        </p:txBody>
      </p:sp>
      <p:pic>
        <p:nvPicPr>
          <p:cNvPr id="3" name="图片 2" descr="截屏2022-12-22 21.17.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05" y="835025"/>
            <a:ext cx="3646805" cy="2712720"/>
          </a:xfrm>
          <a:prstGeom prst="rect">
            <a:avLst/>
          </a:prstGeom>
        </p:spPr>
      </p:pic>
      <p:pic>
        <p:nvPicPr>
          <p:cNvPr id="4" name="图片 3" descr="截屏2022-12-22 21.19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3669030"/>
            <a:ext cx="3646805" cy="2654935"/>
          </a:xfrm>
          <a:prstGeom prst="rect">
            <a:avLst/>
          </a:prstGeom>
        </p:spPr>
      </p:pic>
      <p:pic>
        <p:nvPicPr>
          <p:cNvPr id="6" name="图片 5" descr="截屏2022-12-22 21.20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45" y="895985"/>
            <a:ext cx="3646805" cy="2623820"/>
          </a:xfrm>
          <a:prstGeom prst="rect">
            <a:avLst/>
          </a:prstGeom>
        </p:spPr>
      </p:pic>
      <p:pic>
        <p:nvPicPr>
          <p:cNvPr id="7" name="图片 6" descr="截屏2022-12-22 21.20.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545" y="3669030"/>
            <a:ext cx="3752215" cy="26549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39760" y="2597785"/>
            <a:ext cx="36468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模型有几个明显的强影响点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残差异方差性不明显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01930" y="127635"/>
            <a:ext cx="2468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spc="1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模型建立</a:t>
            </a:r>
            <a:endParaRPr lang="zh-CN" altLang="en-US" sz="4400" spc="1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2810" y="127635"/>
            <a:ext cx="75666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楷体" charset="0"/>
                <a:ea typeface="楷体" charset="0"/>
              </a:rPr>
              <a:t>强影响点（model_</a:t>
            </a:r>
            <a:r>
              <a:rPr lang="en-US" altLang="zh-CN" sz="4000">
                <a:latin typeface="楷体" charset="0"/>
                <a:ea typeface="楷体" charset="0"/>
              </a:rPr>
              <a:t>3</a:t>
            </a:r>
            <a:r>
              <a:rPr lang="zh-CN" altLang="en-US" sz="4000">
                <a:latin typeface="楷体" charset="0"/>
                <a:ea typeface="楷体" charset="0"/>
              </a:rPr>
              <a:t>）</a:t>
            </a:r>
            <a:endParaRPr lang="zh-CN" altLang="en-US" sz="4000">
              <a:latin typeface="楷体" charset="0"/>
              <a:ea typeface="楷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970" y="1848485"/>
            <a:ext cx="101041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计算cook距离，进一步判断强影响点</a:t>
            </a:r>
            <a:endParaRPr lang="zh-CN" altLang="en-US" sz="2400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用cook距离作F检验，以p值小于0.01筛选出异常点</a:t>
            </a:r>
            <a:endParaRPr lang="zh-CN" altLang="en-US" sz="2400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对强影响点尝试直接删除（这是比较草率的，因为强影响点较多。可能存在未被纳入考量的因素，需要修改模型，再重新考虑）</a:t>
            </a:r>
            <a:endParaRPr lang="zh-CN" altLang="en-US" sz="24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9" name="图片 8" descr="截屏2022-12-22 21.24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" y="4542155"/>
            <a:ext cx="5675630" cy="936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01930" y="127635"/>
            <a:ext cx="2468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spc="1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模型建立</a:t>
            </a:r>
            <a:endParaRPr lang="zh-CN" altLang="en-US" sz="4400" spc="1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2810" y="127635"/>
            <a:ext cx="75666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楷体" charset="0"/>
                <a:ea typeface="楷体" charset="0"/>
              </a:rPr>
              <a:t>多重共线性（model_</a:t>
            </a:r>
            <a:r>
              <a:rPr lang="en-US" altLang="zh-CN" sz="4000">
                <a:latin typeface="楷体" charset="0"/>
                <a:ea typeface="楷体" charset="0"/>
              </a:rPr>
              <a:t>3</a:t>
            </a:r>
            <a:r>
              <a:rPr lang="zh-CN" altLang="en-US" sz="4000">
                <a:latin typeface="楷体" charset="0"/>
                <a:ea typeface="楷体" charset="0"/>
              </a:rPr>
              <a:t>）</a:t>
            </a:r>
            <a:endParaRPr lang="zh-CN" altLang="en-US" sz="4000">
              <a:latin typeface="楷体" charset="0"/>
              <a:ea typeface="楷体" charset="0"/>
            </a:endParaRPr>
          </a:p>
        </p:txBody>
      </p:sp>
      <p:pic>
        <p:nvPicPr>
          <p:cNvPr id="10" name="图片 9" descr="截屏2022-12-22 21.25.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" y="1088390"/>
            <a:ext cx="9385300" cy="1104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1970" y="3423285"/>
            <a:ext cx="1093851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vif检验的结果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不支持多重共线性。但由之前相关系数矩阵，相关性值得再深入研究。可以考虑引入交互项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楷体" charset="0"/>
                <a:ea typeface="楷体" charset="0"/>
                <a:cs typeface="楷体" charset="0"/>
              </a:rPr>
              <a:t>kappa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值小于</a:t>
            </a:r>
            <a:r>
              <a:rPr lang="en-US" altLang="zh-CN" sz="2800">
                <a:latin typeface="楷体" charset="0"/>
                <a:ea typeface="楷体" charset="0"/>
                <a:cs typeface="楷体" charset="0"/>
              </a:rPr>
              <a:t>100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，说明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多重共线性不明显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故不适用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岭回归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说明影响房价的各因素之间的相关性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不大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3" name="图片 2" descr="截屏2022-12-22 21.31.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" y="2447290"/>
            <a:ext cx="5203825" cy="9759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01930" y="127635"/>
            <a:ext cx="2468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spc="1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模型建立</a:t>
            </a:r>
            <a:endParaRPr lang="zh-CN" altLang="en-US" sz="4400" spc="1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2810" y="127635"/>
            <a:ext cx="75666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楷体" charset="0"/>
                <a:ea typeface="楷体" charset="0"/>
              </a:rPr>
              <a:t>自相关性（model_</a:t>
            </a:r>
            <a:r>
              <a:rPr lang="en-US" altLang="zh-CN" sz="4000">
                <a:latin typeface="楷体" charset="0"/>
                <a:ea typeface="楷体" charset="0"/>
              </a:rPr>
              <a:t>3</a:t>
            </a:r>
            <a:r>
              <a:rPr lang="zh-CN" altLang="en-US" sz="4000">
                <a:latin typeface="楷体" charset="0"/>
                <a:ea typeface="楷体" charset="0"/>
              </a:rPr>
              <a:t>）</a:t>
            </a:r>
            <a:endParaRPr lang="zh-CN" altLang="en-US" sz="4000">
              <a:latin typeface="楷体" charset="0"/>
              <a:ea typeface="楷体" charset="0"/>
            </a:endParaRPr>
          </a:p>
        </p:txBody>
      </p:sp>
      <p:pic>
        <p:nvPicPr>
          <p:cNvPr id="2" name="图片 1" descr="截屏2022-12-22 21.37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175385"/>
            <a:ext cx="7566660" cy="2332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" y="3630930"/>
            <a:ext cx="756729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dw检验显示，误差存在明显自相关性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这非常奇怪，模型并不具有时间序列，自相关性并不寻常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01930" y="127635"/>
            <a:ext cx="2468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spc="1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模型建立</a:t>
            </a:r>
            <a:endParaRPr lang="zh-CN" altLang="en-US" sz="4400" spc="1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2810" y="127635"/>
            <a:ext cx="875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楷体" charset="0"/>
                <a:ea typeface="楷体" charset="0"/>
              </a:rPr>
              <a:t>删除强影响点后重新回归（model_</a:t>
            </a:r>
            <a:r>
              <a:rPr lang="en-US" altLang="zh-CN" sz="4000">
                <a:latin typeface="楷体" charset="0"/>
                <a:ea typeface="楷体" charset="0"/>
              </a:rPr>
              <a:t>4</a:t>
            </a:r>
            <a:r>
              <a:rPr lang="zh-CN" altLang="en-US" sz="4000">
                <a:latin typeface="楷体" charset="0"/>
                <a:ea typeface="楷体" charset="0"/>
              </a:rPr>
              <a:t>）</a:t>
            </a:r>
            <a:endParaRPr lang="zh-CN" altLang="en-US" sz="4000">
              <a:latin typeface="楷体" charset="0"/>
              <a:ea typeface="楷体" charset="0"/>
            </a:endParaRPr>
          </a:p>
        </p:txBody>
      </p:sp>
      <p:pic>
        <p:nvPicPr>
          <p:cNvPr id="3" name="图片 2" descr="截屏2022-12-22 21.40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870" y="821055"/>
            <a:ext cx="4194175" cy="4718685"/>
          </a:xfrm>
          <a:prstGeom prst="rect">
            <a:avLst/>
          </a:prstGeom>
        </p:spPr>
      </p:pic>
      <p:pic>
        <p:nvPicPr>
          <p:cNvPr id="6" name="图片 5" descr="截屏2022-12-22 21.41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95" y="726440"/>
            <a:ext cx="2871470" cy="2065020"/>
          </a:xfrm>
          <a:prstGeom prst="rect">
            <a:avLst/>
          </a:prstGeom>
        </p:spPr>
      </p:pic>
      <p:pic>
        <p:nvPicPr>
          <p:cNvPr id="7" name="图片 6" descr="截屏2022-12-22 21.42.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565" y="753110"/>
            <a:ext cx="2898140" cy="2051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55" y="2722245"/>
            <a:ext cx="2898140" cy="2190750"/>
          </a:xfrm>
          <a:prstGeom prst="rect">
            <a:avLst/>
          </a:prstGeom>
        </p:spPr>
      </p:pic>
      <p:pic>
        <p:nvPicPr>
          <p:cNvPr id="9" name="图片 8" descr="截屏2022-12-22 21.43.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565" y="2791460"/>
            <a:ext cx="2950845" cy="2052320"/>
          </a:xfrm>
          <a:prstGeom prst="rect">
            <a:avLst/>
          </a:prstGeom>
        </p:spPr>
      </p:pic>
      <p:pic>
        <p:nvPicPr>
          <p:cNvPr id="10" name="图片 9" descr="截屏2022-12-22 21.44.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455" y="4946015"/>
            <a:ext cx="3801110" cy="18389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1930" y="5539740"/>
            <a:ext cx="630682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对新模型诊断发现，强影响点的影响削弱了。</a:t>
            </a:r>
            <a:endParaRPr lang="zh-CN" altLang="en-US" sz="20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R2得到提升，这是建立在删除大量数据的基础上，效果仍然不是很好。</a:t>
            </a:r>
            <a:endParaRPr lang="zh-CN" altLang="en-US" sz="20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结果仍然是没有多重共线性但有很强的自相关性</a:t>
            </a:r>
            <a:endParaRPr lang="zh-CN" altLang="en-US" sz="20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01930" y="127635"/>
            <a:ext cx="2468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spc="1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模型建立</a:t>
            </a:r>
            <a:endParaRPr lang="zh-CN" altLang="en-US" sz="4400" spc="1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2810" y="127635"/>
            <a:ext cx="75666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楷体" charset="0"/>
                <a:ea typeface="楷体" charset="0"/>
              </a:rPr>
              <a:t>迭代法消除自相关性（model_</a:t>
            </a:r>
            <a:r>
              <a:rPr lang="en-US" altLang="zh-CN" sz="4000">
                <a:latin typeface="楷体" charset="0"/>
                <a:ea typeface="楷体" charset="0"/>
              </a:rPr>
              <a:t>5</a:t>
            </a:r>
            <a:r>
              <a:rPr lang="zh-CN" altLang="en-US" sz="4000">
                <a:latin typeface="楷体" charset="0"/>
                <a:ea typeface="楷体" charset="0"/>
              </a:rPr>
              <a:t>）</a:t>
            </a:r>
            <a:endParaRPr lang="zh-CN" altLang="en-US" sz="4000">
              <a:latin typeface="楷体" charset="0"/>
              <a:ea typeface="楷体" charset="0"/>
            </a:endParaRPr>
          </a:p>
        </p:txBody>
      </p:sp>
      <p:pic>
        <p:nvPicPr>
          <p:cNvPr id="3" name="图片 2" descr="截屏2022-12-22 21.49.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" y="1007110"/>
            <a:ext cx="4961255" cy="5510530"/>
          </a:xfrm>
          <a:prstGeom prst="rect">
            <a:avLst/>
          </a:prstGeom>
        </p:spPr>
      </p:pic>
      <p:pic>
        <p:nvPicPr>
          <p:cNvPr id="6" name="图片 5" descr="截屏2022-12-22 21.49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95" y="1057910"/>
            <a:ext cx="5118100" cy="1600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15560" y="2881630"/>
            <a:ext cx="674497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>
                <a:latin typeface="楷体" charset="0"/>
                <a:ea typeface="楷体" charset="0"/>
                <a:cs typeface="楷体" charset="0"/>
                <a:sym typeface="+mn-ea"/>
              </a:rPr>
              <a:t>尝试过</a:t>
            </a:r>
            <a:r>
              <a:rPr lang="en-US" altLang="zh-CN" sz="2800">
                <a:latin typeface="楷体" charset="0"/>
                <a:ea typeface="楷体" charset="0"/>
                <a:cs typeface="楷体" charset="0"/>
                <a:sym typeface="+mn-ea"/>
              </a:rPr>
              <a:t>box-cox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  <a:sym typeface="+mn-ea"/>
              </a:rPr>
              <a:t>变换来消除自相关性，发现结果不佳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迭代法可成功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消除自相关性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此时chas不再显著，猜测原因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可能在于：街区排列是相邻的，邻河的房子也相邻，再迭代的时候减轻了是否临河的影响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8" name="图片 7" descr="截屏2022-12-22 21.54.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" y="834390"/>
            <a:ext cx="5389245" cy="58559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43100" y="895985"/>
            <a:ext cx="3009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删去</a:t>
            </a:r>
            <a:r>
              <a:rPr lang="en-US" altLang="zh-CN"/>
              <a:t>chas</a:t>
            </a:r>
            <a:r>
              <a:rPr lang="zh-CN" altLang="en-US"/>
              <a:t>变量得到</a:t>
            </a:r>
            <a:r>
              <a:rPr lang="en-US" altLang="zh-CN"/>
              <a:t>model_6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61440" y="1767205"/>
            <a:ext cx="844486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作为波士顿房地产开发商，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我们需要根据经济形势合理选址建造商品房，并且需要合理对房屋进行定价，以实现效益最大化。因此，我们利用</a:t>
            </a:r>
            <a:r>
              <a:rPr lang="en-US" altLang="zh-CN" sz="2800">
                <a:latin typeface="楷体" charset="0"/>
                <a:ea typeface="楷体" charset="0"/>
                <a:cs typeface="楷体" charset="0"/>
              </a:rPr>
              <a:t>1970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年人口普查中得到的</a:t>
            </a:r>
            <a:r>
              <a:rPr lang="en-US" altLang="zh-CN" sz="2800">
                <a:latin typeface="楷体" charset="0"/>
                <a:ea typeface="楷体" charset="0"/>
                <a:cs typeface="楷体" charset="0"/>
              </a:rPr>
              <a:t>506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个波士顿房价数据进行分析，希望能初步得出房价与周边环境因素之间的关系。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201930" y="127635"/>
            <a:ext cx="2468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400" spc="1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模型建立</a:t>
            </a:r>
            <a:endParaRPr lang="zh-CN" altLang="en-US" sz="4400" spc="1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pic>
        <p:nvPicPr>
          <p:cNvPr id="4" name="图片 3" descr="截屏2022-12-22 21.58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" y="1236980"/>
            <a:ext cx="6032500" cy="3491230"/>
          </a:xfrm>
          <a:prstGeom prst="rect">
            <a:avLst/>
          </a:prstGeom>
        </p:spPr>
      </p:pic>
      <p:pic>
        <p:nvPicPr>
          <p:cNvPr id="8" name="图片 7" descr="截屏2022-12-22 21.59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1236980"/>
            <a:ext cx="6032500" cy="35223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1930" y="5069205"/>
            <a:ext cx="9727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楷体" charset="0"/>
                <a:ea typeface="楷体" charset="0"/>
              </a:rPr>
              <a:t>按序号顺序分别画出</a:t>
            </a:r>
            <a:r>
              <a:rPr lang="en-US" altLang="zh-CN" sz="2400">
                <a:latin typeface="楷体" charset="0"/>
                <a:ea typeface="楷体" charset="0"/>
              </a:rPr>
              <a:t>chas</a:t>
            </a:r>
            <a:r>
              <a:rPr lang="zh-CN" altLang="en-US" sz="2400">
                <a:latin typeface="楷体" charset="0"/>
                <a:ea typeface="楷体" charset="0"/>
              </a:rPr>
              <a:t>（是否临河）和</a:t>
            </a:r>
            <a:r>
              <a:rPr lang="en-US" altLang="zh-CN" sz="2400">
                <a:latin typeface="楷体" charset="0"/>
                <a:ea typeface="楷体" charset="0"/>
              </a:rPr>
              <a:t>medv</a:t>
            </a:r>
            <a:r>
              <a:rPr lang="zh-CN" altLang="en-US" sz="2400">
                <a:latin typeface="楷体" charset="0"/>
                <a:ea typeface="楷体" charset="0"/>
              </a:rPr>
              <a:t>（</a:t>
            </a:r>
            <a:r>
              <a:rPr lang="zh-CN" altLang="en-US" sz="2400">
                <a:latin typeface="楷体" charset="0"/>
                <a:ea typeface="楷体" charset="0"/>
              </a:rPr>
              <a:t>房价）的</a:t>
            </a:r>
            <a:r>
              <a:rPr lang="zh-CN" altLang="en-US" sz="2400">
                <a:latin typeface="楷体" charset="0"/>
                <a:ea typeface="楷体" charset="0"/>
              </a:rPr>
              <a:t>图像</a:t>
            </a:r>
            <a:endParaRPr lang="zh-CN" altLang="en-US" sz="2400">
              <a:latin typeface="楷体" charset="0"/>
              <a:ea typeface="楷体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楷体" charset="0"/>
                <a:ea typeface="楷体" charset="0"/>
              </a:rPr>
              <a:t>观察这两个散点图发现，临河确实比较连续（看左图），并且影响房价（左右图对比）。</a:t>
            </a:r>
            <a:endParaRPr lang="zh-CN" altLang="en-US" sz="2400">
              <a:latin typeface="楷体" charset="0"/>
              <a:ea typeface="楷体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8599" y="245799"/>
            <a:ext cx="2468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1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结果分析</a:t>
            </a:r>
            <a:endParaRPr lang="zh-CN" altLang="en-US" sz="4400" spc="1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835" y="1293495"/>
            <a:ext cx="63385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根据最终的</a:t>
            </a:r>
            <a:r>
              <a:rPr lang="en-US" altLang="zh-CN"/>
              <a:t>model_6</a:t>
            </a:r>
            <a:r>
              <a:rPr lang="zh-CN" altLang="en-US"/>
              <a:t>模型（即删除</a:t>
            </a:r>
            <a:r>
              <a:rPr lang="en-US" altLang="zh-CN"/>
              <a:t>zn</a:t>
            </a:r>
            <a:r>
              <a:rPr lang="zh-CN" altLang="en-US"/>
              <a:t>、</a:t>
            </a:r>
            <a:r>
              <a:rPr lang="en-US" altLang="zh-CN"/>
              <a:t>age</a:t>
            </a:r>
            <a:r>
              <a:rPr lang="zh-CN" altLang="en-US"/>
              <a:t>、</a:t>
            </a:r>
            <a:r>
              <a:rPr lang="en-US" altLang="zh-CN"/>
              <a:t>indus</a:t>
            </a:r>
            <a:r>
              <a:rPr lang="zh-CN" altLang="en-US"/>
              <a:t>变量），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我们拟合出如下线性模型：</a:t>
            </a:r>
            <a:endParaRPr lang="zh-CN" altLang="en-US"/>
          </a:p>
        </p:txBody>
      </p:sp>
      <p:sp>
        <p:nvSpPr>
          <p:cNvPr id="8" name="双括号 7"/>
          <p:cNvSpPr/>
          <p:nvPr/>
        </p:nvSpPr>
        <p:spPr>
          <a:xfrm>
            <a:off x="7783830" y="1554480"/>
            <a:ext cx="1431925" cy="303530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83830" y="1503045"/>
            <a:ext cx="143129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/>
              <a:t>-0.096603</a:t>
            </a:r>
            <a:endParaRPr lang="zh-CN" altLang="en-US"/>
          </a:p>
          <a:p>
            <a:pPr algn="r"/>
            <a:r>
              <a:rPr lang="zh-CN" altLang="en-US"/>
              <a:t>-0.148561</a:t>
            </a:r>
            <a:endParaRPr lang="zh-CN" altLang="en-US"/>
          </a:p>
          <a:p>
            <a:pPr algn="r"/>
            <a:r>
              <a:rPr lang="zh-CN" altLang="en-US"/>
              <a:t> </a:t>
            </a:r>
            <a:r>
              <a:rPr lang="zh-CN" altLang="en-US">
                <a:solidFill>
                  <a:srgbClr val="FF0000"/>
                </a:solidFill>
              </a:rPr>
              <a:t>0.339724</a:t>
            </a:r>
            <a:endParaRPr lang="zh-CN" altLang="en-US"/>
          </a:p>
          <a:p>
            <a:pPr algn="r"/>
            <a:r>
              <a:rPr lang="zh-CN" altLang="en-US"/>
              <a:t>-0.157575</a:t>
            </a:r>
            <a:endParaRPr lang="zh-CN" altLang="en-US"/>
          </a:p>
          <a:p>
            <a:pPr algn="r"/>
            <a:r>
              <a:rPr lang="zh-CN" altLang="en-US">
                <a:solidFill>
                  <a:srgbClr val="FF0000"/>
                </a:solidFill>
              </a:rPr>
              <a:t>0.156375</a:t>
            </a:r>
            <a:endParaRPr lang="zh-CN" altLang="en-US"/>
          </a:p>
          <a:p>
            <a:pPr algn="r"/>
            <a:r>
              <a:rPr lang="zh-CN" altLang="en-US"/>
              <a:t>-0.200687</a:t>
            </a:r>
            <a:endParaRPr lang="zh-CN" altLang="en-US"/>
          </a:p>
          <a:p>
            <a:pPr algn="r"/>
            <a:r>
              <a:rPr lang="zh-CN" altLang="en-US"/>
              <a:t>-0.150163</a:t>
            </a:r>
            <a:endParaRPr lang="zh-CN" altLang="en-US"/>
          </a:p>
          <a:p>
            <a:pPr algn="r"/>
            <a:r>
              <a:rPr lang="zh-CN" altLang="en-US">
                <a:solidFill>
                  <a:srgbClr val="FF0000"/>
                </a:solidFill>
              </a:rPr>
              <a:t>0.070778</a:t>
            </a:r>
            <a:endParaRPr lang="zh-CN" altLang="en-US"/>
          </a:p>
          <a:p>
            <a:pPr algn="r"/>
            <a:r>
              <a:rPr lang="zh-CN" altLang="en-US"/>
              <a:t>-0.396219</a:t>
            </a:r>
            <a:endParaRPr lang="zh-CN" altLang="en-US"/>
          </a:p>
          <a:p>
            <a:pPr algn="r"/>
            <a:r>
              <a:rPr lang="zh-CN" altLang="en-US">
                <a:solidFill>
                  <a:srgbClr val="00B0F0"/>
                </a:solidFill>
              </a:rPr>
              <a:t>0.078405</a:t>
            </a:r>
            <a:endParaRPr lang="zh-CN" altLang="en-US">
              <a:solidFill>
                <a:srgbClr val="00B0F0"/>
              </a:solidFill>
            </a:endParaRPr>
          </a:p>
          <a:p>
            <a:pPr algn="r"/>
            <a:r>
              <a:rPr lang="zh-CN" altLang="en-US">
                <a:solidFill>
                  <a:srgbClr val="00B0F0"/>
                </a:solidFill>
              </a:rPr>
              <a:t>0.125970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0" name="双括号 9"/>
          <p:cNvSpPr/>
          <p:nvPr/>
        </p:nvSpPr>
        <p:spPr>
          <a:xfrm>
            <a:off x="1477010" y="2559685"/>
            <a:ext cx="6238875" cy="559435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77010" y="2656205"/>
            <a:ext cx="6239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crim nox </a:t>
            </a:r>
            <a:r>
              <a:rPr lang="en-US" altLang="zh-CN">
                <a:solidFill>
                  <a:srgbClr val="FF0000"/>
                </a:solidFill>
              </a:rPr>
              <a:t>rm</a:t>
            </a:r>
            <a:r>
              <a:rPr lang="en-US" altLang="zh-CN"/>
              <a:t> dis </a:t>
            </a:r>
            <a:r>
              <a:rPr lang="en-US" altLang="zh-CN">
                <a:solidFill>
                  <a:srgbClr val="FF0000"/>
                </a:solidFill>
              </a:rPr>
              <a:t>rad </a:t>
            </a:r>
            <a:r>
              <a:rPr lang="en-US" altLang="zh-CN"/>
              <a:t>tax </a:t>
            </a:r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</a:rPr>
              <a:t>ptratio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black</a:t>
            </a:r>
            <a:r>
              <a:rPr lang="en-US" altLang="zh-CN"/>
              <a:t> lstat </a:t>
            </a:r>
            <a:r>
              <a:rPr lang="en-US" altLang="zh-CN">
                <a:solidFill>
                  <a:srgbClr val="00B0F0"/>
                </a:solidFill>
              </a:rPr>
              <a:t>lstat^2 rm^2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304165" y="2587625"/>
            <a:ext cx="1388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medv =</a:t>
            </a:r>
            <a:endParaRPr lang="en-US" altLang="zh-CN" sz="2400"/>
          </a:p>
        </p:txBody>
      </p:sp>
      <p:sp>
        <p:nvSpPr>
          <p:cNvPr id="17" name="文本框 16"/>
          <p:cNvSpPr txBox="1"/>
          <p:nvPr/>
        </p:nvSpPr>
        <p:spPr>
          <a:xfrm>
            <a:off x="61595" y="3119120"/>
            <a:ext cx="78930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人口阶层</a:t>
            </a:r>
            <a:r>
              <a:rPr lang="zh-CN" altLang="en-US"/>
              <a:t>：</a:t>
            </a:r>
            <a:r>
              <a:rPr lang="en-US" altLang="zh-CN"/>
              <a:t>lstat</a:t>
            </a:r>
            <a:r>
              <a:rPr lang="zh-CN" altLang="en-US"/>
              <a:t>表示底层阶级人口占比，与</a:t>
            </a:r>
            <a:r>
              <a:rPr lang="en-US" altLang="zh-CN"/>
              <a:t>medv</a:t>
            </a:r>
            <a:r>
              <a:rPr lang="zh-CN" altLang="en-US"/>
              <a:t>呈负相关关系，说明房价与社区的整体社会阶层有关，底层人口越多，房价越低。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环境</a:t>
            </a:r>
            <a:r>
              <a:rPr lang="zh-CN" altLang="en-US"/>
              <a:t>：</a:t>
            </a:r>
            <a:r>
              <a:rPr lang="en-US" altLang="zh-CN"/>
              <a:t>nox</a:t>
            </a:r>
            <a:r>
              <a:rPr lang="zh-CN" altLang="en-US"/>
              <a:t>表示氮氧化物浓度，氮氧化物浓度越高，说明空气质量差，居住环境不宜人，相应地房价较低。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交通</a:t>
            </a:r>
            <a:r>
              <a:rPr lang="zh-CN" altLang="en-US"/>
              <a:t>：</a:t>
            </a:r>
            <a:r>
              <a:rPr lang="en-US" altLang="zh-CN"/>
              <a:t>rad</a:t>
            </a:r>
            <a:r>
              <a:rPr lang="zh-CN" altLang="en-US"/>
              <a:t>表示可达性指数，</a:t>
            </a:r>
            <a:r>
              <a:rPr lang="en-US" altLang="zh-CN"/>
              <a:t>rad</a:t>
            </a:r>
            <a:r>
              <a:rPr lang="zh-CN" altLang="en-US"/>
              <a:t>值越高说明交通越便利，房价相应就高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居住成本</a:t>
            </a:r>
            <a:r>
              <a:rPr lang="zh-CN" altLang="en-US"/>
              <a:t>：</a:t>
            </a:r>
            <a:r>
              <a:rPr lang="en-US" altLang="zh-CN"/>
              <a:t>tax</a:t>
            </a:r>
            <a:r>
              <a:rPr lang="zh-CN" altLang="en-US"/>
              <a:t>表示物业税税率，物业税税率越高，居住成本越高，人们可能不乐意负担这部分生活成本而不愿购买此类房屋，导致需求降低，价格也降低；</a:t>
            </a:r>
            <a:r>
              <a:rPr lang="en-US" altLang="zh-CN">
                <a:sym typeface="+mn-ea"/>
              </a:rPr>
              <a:t>dis</a:t>
            </a:r>
            <a:r>
              <a:rPr lang="zh-CN" altLang="en-US">
                <a:sym typeface="+mn-ea"/>
              </a:rPr>
              <a:t>表示到就业中心的平均加权距离，</a:t>
            </a:r>
            <a:r>
              <a:rPr lang="en-US" altLang="zh-CN">
                <a:sym typeface="+mn-ea"/>
              </a:rPr>
              <a:t>dis</a:t>
            </a:r>
            <a:r>
              <a:rPr lang="zh-CN" altLang="en-US">
                <a:sym typeface="+mn-ea"/>
              </a:rPr>
              <a:t>的值越低，住户通勤时间就越短，由于存在一部分住户会选择用金钱换时间，</a:t>
            </a:r>
            <a:r>
              <a:rPr lang="en-US" altLang="zh-CN">
                <a:sym typeface="+mn-ea"/>
              </a:rPr>
              <a:t>dis</a:t>
            </a:r>
            <a:r>
              <a:rPr lang="zh-CN" altLang="en-US">
                <a:sym typeface="+mn-ea"/>
              </a:rPr>
              <a:t>值低的住宅价格就更高。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教育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ptratio</a:t>
            </a:r>
            <a:r>
              <a:rPr lang="zh-CN" altLang="en-US">
                <a:sym typeface="+mn-ea"/>
              </a:rPr>
              <a:t>表示学生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教师比，该比例越小，单位学生拥有的教育资源越丰富，有孩子的居民可能更愿意以高价购入此类房屋。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房屋本身</a:t>
            </a:r>
            <a:r>
              <a:rPr lang="zh-CN" altLang="en-US"/>
              <a:t>：</a:t>
            </a:r>
            <a:r>
              <a:rPr lang="en-US" altLang="zh-CN"/>
              <a:t>rm</a:t>
            </a:r>
            <a:r>
              <a:rPr lang="zh-CN" altLang="en-US"/>
              <a:t>表示单位住宅的平均房间数，</a:t>
            </a:r>
            <a:r>
              <a:rPr lang="en-US" altLang="zh-CN"/>
              <a:t>rm</a:t>
            </a:r>
            <a:r>
              <a:rPr lang="zh-CN" altLang="en-US"/>
              <a:t>越大房子越大，总价也越高。</a:t>
            </a:r>
            <a:endParaRPr lang="zh-CN" altLang="en-US"/>
          </a:p>
          <a:p>
            <a:pPr marL="285750" indent="-285750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403985" y="2192655"/>
            <a:ext cx="104140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600" spc="100" dirty="0">
                <a:solidFill>
                  <a:srgbClr val="1A526D"/>
                </a:solidFill>
                <a:cs typeface="+mn-ea"/>
                <a:sym typeface="+mn-lt"/>
              </a:rPr>
              <a:t>Thank you for listening~</a:t>
            </a:r>
            <a:endParaRPr lang="en-US" altLang="zh-CN" sz="6600" spc="100" dirty="0">
              <a:solidFill>
                <a:srgbClr val="1A526D"/>
              </a:solidFill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070254" y="3415747"/>
            <a:ext cx="6224354" cy="0"/>
          </a:xfrm>
          <a:prstGeom prst="line">
            <a:avLst/>
          </a:prstGeom>
          <a:noFill/>
          <a:ln w="19050">
            <a:solidFill>
              <a:srgbClr val="1A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582420" y="5514975"/>
            <a:ext cx="803021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数据来源：</a:t>
            </a:r>
            <a:r>
              <a:rPr lang="zh-CN" altLang="en-US"/>
              <a:t>原始数据集来源于UCI机器学习数据库[ UCI Repository Of Machine Learning Databases. http://www.ics.uci.edu/~mlearn/MLRepository.html]，是1970年人口普查中波士顿506个人口普查区的住房数据，包含14个变量，共506个样本。</a:t>
            </a:r>
            <a:endParaRPr lang="zh-CN" altLang="en-US"/>
          </a:p>
        </p:txBody>
      </p:sp>
      <p:pic>
        <p:nvPicPr>
          <p:cNvPr id="4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3055" y="723265"/>
            <a:ext cx="10316845" cy="4634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70180" y="292100"/>
            <a:ext cx="2069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solidFill>
                  <a:schemeClr val="bg1"/>
                </a:solidFill>
                <a:latin typeface="楷体" charset="0"/>
                <a:ea typeface="楷体" charset="0"/>
              </a:rPr>
              <a:t>数据简介</a:t>
            </a:r>
            <a:endParaRPr lang="zh-CN" altLang="en-US" sz="3600">
              <a:solidFill>
                <a:schemeClr val="bg1"/>
              </a:solidFill>
              <a:latin typeface="楷体" charset="0"/>
              <a:ea typeface="楷体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096000" y="1645920"/>
            <a:ext cx="4965700" cy="698500"/>
            <a:chOff x="6362700" y="1949450"/>
            <a:chExt cx="4965700" cy="698500"/>
          </a:xfrm>
        </p:grpSpPr>
        <p:sp>
          <p:nvSpPr>
            <p:cNvPr id="2" name="矩形: 圆角 1"/>
            <p:cNvSpPr/>
            <p:nvPr/>
          </p:nvSpPr>
          <p:spPr>
            <a:xfrm>
              <a:off x="6362700" y="1949450"/>
              <a:ext cx="1104900" cy="698500"/>
            </a:xfrm>
            <a:prstGeom prst="roundRect">
              <a:avLst>
                <a:gd name="adj" fmla="val 50000"/>
              </a:avLst>
            </a:prstGeom>
            <a:solidFill>
              <a:srgbClr val="D99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01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7607300" y="1949450"/>
              <a:ext cx="3721100" cy="6985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D99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rgbClr val="1A526D"/>
                  </a:solidFill>
                  <a:cs typeface="+mn-ea"/>
                  <a:sym typeface="+mn-lt"/>
                </a:rPr>
                <a:t>描述性统计分析 </a:t>
              </a:r>
              <a:endParaRPr lang="zh-CN" altLang="en-US" sz="2800" dirty="0">
                <a:solidFill>
                  <a:srgbClr val="1A526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096000" y="2886287"/>
            <a:ext cx="4965700" cy="698500"/>
            <a:chOff x="6362700" y="1949450"/>
            <a:chExt cx="4965700" cy="698500"/>
          </a:xfrm>
        </p:grpSpPr>
        <p:sp>
          <p:nvSpPr>
            <p:cNvPr id="7" name="矩形: 圆角 6"/>
            <p:cNvSpPr/>
            <p:nvPr/>
          </p:nvSpPr>
          <p:spPr>
            <a:xfrm>
              <a:off x="6362700" y="1949450"/>
              <a:ext cx="1104900" cy="698500"/>
            </a:xfrm>
            <a:prstGeom prst="roundRect">
              <a:avLst>
                <a:gd name="adj" fmla="val 50000"/>
              </a:avLst>
            </a:prstGeom>
            <a:solidFill>
              <a:srgbClr val="D99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02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7607300" y="1949450"/>
              <a:ext cx="3721100" cy="6985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D99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rgbClr val="1A526D"/>
                  </a:solidFill>
                  <a:cs typeface="+mn-ea"/>
                  <a:sym typeface="+mn-lt"/>
                </a:rPr>
                <a:t>模型建立 </a:t>
              </a:r>
              <a:endParaRPr lang="zh-CN" altLang="en-US" sz="2800" dirty="0">
                <a:solidFill>
                  <a:srgbClr val="1A526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96000" y="4126654"/>
            <a:ext cx="4965700" cy="698500"/>
            <a:chOff x="6362700" y="1949450"/>
            <a:chExt cx="4965700" cy="698500"/>
          </a:xfrm>
        </p:grpSpPr>
        <p:sp>
          <p:nvSpPr>
            <p:cNvPr id="10" name="矩形: 圆角 9"/>
            <p:cNvSpPr/>
            <p:nvPr/>
          </p:nvSpPr>
          <p:spPr>
            <a:xfrm>
              <a:off x="6362700" y="1949450"/>
              <a:ext cx="1104900" cy="698500"/>
            </a:xfrm>
            <a:prstGeom prst="roundRect">
              <a:avLst>
                <a:gd name="adj" fmla="val 50000"/>
              </a:avLst>
            </a:prstGeom>
            <a:solidFill>
              <a:srgbClr val="D99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03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7607300" y="1949450"/>
              <a:ext cx="3721100" cy="6985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D99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rgbClr val="1A526D"/>
                  </a:solidFill>
                  <a:cs typeface="+mn-ea"/>
                  <a:sym typeface="+mn-lt"/>
                </a:rPr>
                <a:t>结果分析</a:t>
              </a:r>
              <a:endParaRPr lang="zh-CN" altLang="en-US" sz="2800" dirty="0">
                <a:solidFill>
                  <a:srgbClr val="1A526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27988" y="2775305"/>
            <a:ext cx="4399289" cy="1307391"/>
            <a:chOff x="927988" y="3068935"/>
            <a:chExt cx="4399289" cy="1307391"/>
          </a:xfrm>
        </p:grpSpPr>
        <p:sp>
          <p:nvSpPr>
            <p:cNvPr id="16" name="文本框 15"/>
            <p:cNvSpPr txBox="1"/>
            <p:nvPr/>
          </p:nvSpPr>
          <p:spPr>
            <a:xfrm>
              <a:off x="927988" y="3068935"/>
              <a:ext cx="43992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gradFill>
                    <a:gsLst>
                      <a:gs pos="0">
                        <a:srgbClr val="1A526D"/>
                      </a:gs>
                      <a:gs pos="90000">
                        <a:srgbClr val="1A526D"/>
                      </a:gs>
                    </a:gsLst>
                    <a:lin ang="5400000" scaled="0"/>
                  </a:gradFill>
                  <a:cs typeface="+mn-ea"/>
                  <a:sym typeface="+mn-lt"/>
                </a:rPr>
                <a:t>CONTENTS</a:t>
              </a:r>
              <a:endParaRPr lang="zh-CN" altLang="en-US" sz="5400" dirty="0">
                <a:gradFill>
                  <a:gsLst>
                    <a:gs pos="0">
                      <a:srgbClr val="1A526D"/>
                    </a:gs>
                    <a:gs pos="90000">
                      <a:srgbClr val="1A526D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63005" y="3822328"/>
              <a:ext cx="27292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dirty="0">
                  <a:solidFill>
                    <a:srgbClr val="1A526D"/>
                  </a:solidFill>
                  <a:cs typeface="+mn-ea"/>
                  <a:sym typeface="+mn-lt"/>
                </a:rPr>
                <a:t>目   录</a:t>
              </a:r>
              <a:endParaRPr lang="zh-CN" altLang="en-US" sz="3000" dirty="0">
                <a:solidFill>
                  <a:srgbClr val="1A526D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9730" y="215319"/>
            <a:ext cx="42316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描述性统计分析</a:t>
            </a:r>
            <a:r>
              <a:rPr lang="en-US" altLang="zh-CN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 </a:t>
            </a:r>
            <a:endParaRPr lang="zh-CN" altLang="en-US" sz="44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88560" y="30797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olidFill>
                  <a:schemeClr val="tx1"/>
                </a:solidFill>
                <a:latin typeface="楷体" charset="0"/>
                <a:ea typeface="楷体" charset="0"/>
              </a:rPr>
              <a:t>因变量探索</a:t>
            </a:r>
            <a:endParaRPr lang="zh-CN" altLang="en-US" sz="3200">
              <a:solidFill>
                <a:schemeClr val="tx1"/>
              </a:solidFill>
              <a:latin typeface="楷体" charset="0"/>
              <a:ea typeface="楷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430" y="5319395"/>
            <a:ext cx="70021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楷体" charset="0"/>
                <a:ea typeface="楷体" charset="0"/>
                <a:cs typeface="楷体" charset="0"/>
              </a:rPr>
              <a:t>由图1，medv大体呈右偏分布，非正态，峰值约在20,000-24,000美元，均值为22,530美元；另外在最大值50,000美元处有一个小的峰值，有16个数据(3%)的medv正好为50,000美元，猜测medv的观测可能具有截尾性。</a:t>
            </a:r>
            <a:endParaRPr lang="zh-CN" altLang="en-US" sz="20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21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30" y="987425"/>
            <a:ext cx="5410200" cy="4328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30" y="987425"/>
            <a:ext cx="5408930" cy="4328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7660" y="215954"/>
            <a:ext cx="42316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描述性统计分析</a:t>
            </a:r>
            <a:r>
              <a:rPr lang="en-US" altLang="zh-CN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 </a:t>
            </a:r>
            <a:endParaRPr lang="zh-CN" altLang="en-US" sz="44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5365" y="30797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楷体" charset="0"/>
                <a:ea typeface="楷体" charset="0"/>
              </a:rPr>
              <a:t>自变量探索</a:t>
            </a:r>
            <a:endParaRPr lang="zh-CN" altLang="en-US" sz="3200">
              <a:latin typeface="楷体" charset="0"/>
              <a:ea typeface="楷体" charset="0"/>
            </a:endParaRPr>
          </a:p>
        </p:txBody>
      </p:sp>
      <p:pic>
        <p:nvPicPr>
          <p:cNvPr id="33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855345"/>
            <a:ext cx="1703705" cy="1362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" name="Picture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8" y="850265"/>
            <a:ext cx="1703705" cy="1362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Pictur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" y="2224405"/>
            <a:ext cx="1704340" cy="1363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" name="Picture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20" y="2212975"/>
            <a:ext cx="1710690" cy="1363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" name="Picture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" y="3594100"/>
            <a:ext cx="1703705" cy="1362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" name="Picture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320" y="3594100"/>
            <a:ext cx="1703705" cy="1362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" name="Picture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" y="4978400"/>
            <a:ext cx="1704340" cy="1363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" name="Picture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1970" y="4978400"/>
            <a:ext cx="1695450" cy="1363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" name="Picture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5860" y="838200"/>
            <a:ext cx="1703070" cy="1362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" name="Picture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8930" y="855345"/>
            <a:ext cx="1703070" cy="1362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" name="Picture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5860" y="2216150"/>
            <a:ext cx="1704340" cy="136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Picture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9565" y="2231390"/>
            <a:ext cx="1694815" cy="1355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" name="Picture"/>
          <p:cNvPicPr>
            <a:picLocks noChangeAspect="1" noChangeArrowheads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5860" y="3595370"/>
            <a:ext cx="1704975" cy="136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" name="Picture"/>
          <p:cNvPicPr>
            <a:picLocks noChangeAspect="1" noChangeArrowheads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01945" y="3587115"/>
            <a:ext cx="1695450" cy="1356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" name="Picture"/>
          <p:cNvPicPr>
            <a:picLocks noChangeAspect="1" noChangeArrowheads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98875" y="4974590"/>
            <a:ext cx="1710690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03850" y="4994910"/>
            <a:ext cx="1694815" cy="1356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Picture"/>
          <p:cNvPicPr>
            <a:picLocks noChangeAspect="1" noChangeArrowheads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7105" y="855345"/>
            <a:ext cx="1664970" cy="13322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Picture"/>
          <p:cNvPicPr>
            <a:picLocks noChangeAspect="1" noChangeArrowheads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73820" y="855345"/>
            <a:ext cx="1711325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Picture"/>
          <p:cNvPicPr>
            <a:picLocks noChangeAspect="1" noChangeArrowheads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6945" y="2237740"/>
            <a:ext cx="1704975" cy="1363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" name="Picture"/>
          <p:cNvPicPr>
            <a:picLocks noChangeAspect="1" noChangeArrowheads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74455" y="2251710"/>
            <a:ext cx="1694815" cy="1355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2" name="Picture"/>
          <p:cNvPicPr>
            <a:picLocks noChangeAspect="1" noChangeArrowheads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3135" y="3601085"/>
            <a:ext cx="1700530" cy="1360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" name="Picture"/>
          <p:cNvPicPr>
            <a:picLocks noChangeAspect="1" noChangeArrowheads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73820" y="3620770"/>
            <a:ext cx="1696720" cy="1357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4" name="Picture"/>
          <p:cNvPicPr>
            <a:picLocks noChangeAspect="1" noChangeArrowheads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00595" y="4957445"/>
            <a:ext cx="1703070" cy="1362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" name="Picture"/>
          <p:cNvPicPr>
            <a:picLocks noChangeAspect="1" noChangeArrowheads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58580" y="4994910"/>
            <a:ext cx="1694815" cy="1356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0722610" y="1384300"/>
            <a:ext cx="1506855" cy="3322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127000" algn="l"/>
            <a:r>
              <a:rPr lang="zh-CN" sz="1400" b="0">
                <a:cs typeface="等线" charset="0"/>
              </a:rPr>
              <a:t>初步判断</a:t>
            </a:r>
            <a:r>
              <a:rPr lang="en-US" sz="1400" b="0">
                <a:latin typeface="楷体" charset="0"/>
                <a:cs typeface="等线" charset="0"/>
              </a:rPr>
              <a:t>medv</a:t>
            </a:r>
            <a:endParaRPr lang="en-US" sz="1400" b="0">
              <a:latin typeface="楷体" charset="0"/>
              <a:cs typeface="等线" charset="0"/>
            </a:endParaRPr>
          </a:p>
          <a:p>
            <a:pPr marL="0" indent="127000" algn="l"/>
            <a:r>
              <a:rPr lang="zh-CN" sz="1400" b="0">
                <a:cs typeface="等线" charset="0"/>
              </a:rPr>
              <a:t>与</a:t>
            </a:r>
            <a:r>
              <a:rPr lang="en-US" sz="1400" b="0">
                <a:latin typeface="楷体" charset="0"/>
                <a:cs typeface="等线" charset="0"/>
              </a:rPr>
              <a:t>zn, rm, dis</a:t>
            </a:r>
            <a:r>
              <a:rPr lang="zh-CN" sz="1400" b="0">
                <a:cs typeface="等线" charset="0"/>
              </a:rPr>
              <a:t>和</a:t>
            </a:r>
            <a:r>
              <a:rPr lang="en-US" sz="1400" b="0">
                <a:latin typeface="楷体" charset="0"/>
                <a:cs typeface="等线" charset="0"/>
              </a:rPr>
              <a:t>b</a:t>
            </a:r>
            <a:r>
              <a:rPr lang="zh-CN" sz="1400" b="0">
                <a:cs typeface="等线" charset="0"/>
              </a:rPr>
              <a:t>呈一定正相关关系，</a:t>
            </a:r>
            <a:endParaRPr lang="zh-CN" sz="1400" b="0">
              <a:cs typeface="等线" charset="0"/>
            </a:endParaRPr>
          </a:p>
          <a:p>
            <a:pPr marL="0" indent="127000" algn="l"/>
            <a:r>
              <a:rPr lang="zh-CN" sz="1400" b="0">
                <a:cs typeface="等线" charset="0"/>
              </a:rPr>
              <a:t>与</a:t>
            </a:r>
            <a:r>
              <a:rPr lang="en-US" sz="1400" b="0">
                <a:latin typeface="楷体" charset="0"/>
                <a:cs typeface="等线" charset="0"/>
              </a:rPr>
              <a:t>crim, indus, nox, age, tax, ptratio</a:t>
            </a:r>
            <a:r>
              <a:rPr lang="zh-CN" sz="1400" b="0">
                <a:cs typeface="等线" charset="0"/>
              </a:rPr>
              <a:t>和</a:t>
            </a:r>
            <a:r>
              <a:rPr lang="en-US" sz="1400" b="0">
                <a:latin typeface="楷体" charset="0"/>
                <a:cs typeface="等线" charset="0"/>
              </a:rPr>
              <a:t>lstat</a:t>
            </a:r>
            <a:r>
              <a:rPr lang="zh-CN" sz="1400" b="0">
                <a:cs typeface="等线" charset="0"/>
              </a:rPr>
              <a:t>呈一定负相关关系；</a:t>
            </a:r>
            <a:endParaRPr lang="zh-CN" sz="1400" b="0">
              <a:cs typeface="等线" charset="0"/>
            </a:endParaRPr>
          </a:p>
          <a:p>
            <a:pPr marL="0" indent="127000" algn="l"/>
            <a:r>
              <a:rPr lang="zh-CN" sz="1400" b="0">
                <a:cs typeface="等线" charset="0"/>
              </a:rPr>
              <a:t>在</a:t>
            </a:r>
            <a:r>
              <a:rPr lang="en-US" sz="1400" b="0">
                <a:latin typeface="楷体" charset="0"/>
                <a:cs typeface="等线" charset="0"/>
              </a:rPr>
              <a:t>rad = 8</a:t>
            </a:r>
            <a:r>
              <a:rPr lang="zh-CN" sz="1400" b="0">
                <a:cs typeface="等线" charset="0"/>
              </a:rPr>
              <a:t>水平下，</a:t>
            </a:r>
            <a:r>
              <a:rPr lang="en-US" sz="1400" b="0">
                <a:latin typeface="楷体" charset="0"/>
                <a:cs typeface="等线" charset="0"/>
              </a:rPr>
              <a:t>medv</a:t>
            </a:r>
            <a:r>
              <a:rPr lang="zh-CN" sz="1400" b="0">
                <a:cs typeface="等线" charset="0"/>
              </a:rPr>
              <a:t>的分布显着异于其他水平，其值较低，即</a:t>
            </a:r>
            <a:r>
              <a:rPr lang="en-US" sz="1400" b="0">
                <a:latin typeface="楷体" charset="0"/>
                <a:cs typeface="等线" charset="0"/>
              </a:rPr>
              <a:t>medv</a:t>
            </a:r>
            <a:r>
              <a:rPr lang="zh-CN" sz="1400" b="0">
                <a:cs typeface="等线" charset="0"/>
              </a:rPr>
              <a:t>与</a:t>
            </a:r>
            <a:r>
              <a:rPr lang="en-US" sz="1400" b="0">
                <a:latin typeface="楷体" charset="0"/>
                <a:cs typeface="等线" charset="0"/>
              </a:rPr>
              <a:t>rad</a:t>
            </a:r>
            <a:r>
              <a:rPr lang="zh-CN" sz="1400" b="0">
                <a:cs typeface="等线" charset="0"/>
              </a:rPr>
              <a:t>似乎存在负相关关系。</a:t>
            </a:r>
            <a:endParaRPr lang="zh-CN" altLang="en-US" sz="1400" b="0">
              <a:cs typeface="等线" charset="0"/>
            </a:endParaRPr>
          </a:p>
        </p:txBody>
      </p:sp>
      <p:pic>
        <p:nvPicPr>
          <p:cNvPr id="4" name="Picture"/>
          <p:cNvPicPr>
            <a:picLocks noChangeAspect="1" noChangeArrowheads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98955" y="1678305"/>
            <a:ext cx="4703445" cy="3762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7660" y="215954"/>
            <a:ext cx="42316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描述性统计分析</a:t>
            </a:r>
            <a:r>
              <a:rPr lang="en-US" altLang="zh-CN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 </a:t>
            </a:r>
            <a:endParaRPr lang="zh-CN" altLang="en-US" sz="44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5365" y="30797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楷体" charset="0"/>
                <a:ea typeface="楷体" charset="0"/>
              </a:rPr>
              <a:t>自变量探索</a:t>
            </a:r>
            <a:endParaRPr lang="zh-CN" altLang="en-US" sz="3200">
              <a:latin typeface="楷体" charset="0"/>
              <a:ea typeface="楷体" charset="0"/>
            </a:endParaRPr>
          </a:p>
        </p:txBody>
      </p:sp>
      <p:pic>
        <p:nvPicPr>
          <p:cNvPr id="2" name="图片 1" descr="截屏2022-12-22 20.04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490" y="1547495"/>
            <a:ext cx="7505700" cy="1739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3710" y="3688715"/>
            <a:ext cx="750443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在自变量中，chas是分类变量，有且只有01两种取值，代表是否临河,需要特殊处理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rad取值是等级，不连续，需要处理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zn数据集零值较多，检查定义为占地面积超过25,000平方英尺的住宅用地比例，是合理的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7660" y="215954"/>
            <a:ext cx="42316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描述性统计分析</a:t>
            </a:r>
            <a:r>
              <a:rPr lang="en-US" altLang="zh-CN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 </a:t>
            </a:r>
            <a:endParaRPr lang="zh-CN" altLang="en-US" sz="44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5365" y="307975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楷体" charset="0"/>
                <a:ea typeface="楷体" charset="0"/>
              </a:rPr>
              <a:t>自变量探索（</a:t>
            </a:r>
            <a:r>
              <a:rPr lang="zh-CN" altLang="en-US" sz="3200">
                <a:latin typeface="楷体" charset="0"/>
                <a:ea typeface="楷体" charset="0"/>
              </a:rPr>
              <a:t>续）</a:t>
            </a:r>
            <a:endParaRPr lang="zh-CN" altLang="en-US" sz="3200">
              <a:latin typeface="楷体" charset="0"/>
              <a:ea typeface="楷体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" y="891540"/>
            <a:ext cx="5506720" cy="3679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" y="5670550"/>
            <a:ext cx="5803265" cy="106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4572635"/>
            <a:ext cx="5804535" cy="1097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64910" y="2952750"/>
            <a:ext cx="614172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由箱线图和方差分析，可以看出medv和chas有明显相关性。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66180" y="4050665"/>
            <a:ext cx="55060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由方差分析，medv和rad有相关性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7660" y="215954"/>
            <a:ext cx="42316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描述性统计分析</a:t>
            </a:r>
            <a:r>
              <a:rPr lang="en-US" altLang="zh-CN" sz="4400" dirty="0">
                <a:solidFill>
                  <a:schemeClr val="bg1"/>
                </a:solidFill>
                <a:latin typeface="楷体" charset="0"/>
                <a:ea typeface="楷体" charset="0"/>
                <a:cs typeface="+mn-ea"/>
                <a:sym typeface="+mn-lt"/>
              </a:rPr>
              <a:t> </a:t>
            </a:r>
            <a:endParaRPr lang="zh-CN" altLang="en-US" sz="4400" dirty="0">
              <a:solidFill>
                <a:schemeClr val="bg1"/>
              </a:solidFill>
              <a:latin typeface="楷体" charset="0"/>
              <a:ea typeface="楷体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5365" y="307975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楷体" charset="0"/>
                <a:ea typeface="楷体" charset="0"/>
              </a:rPr>
              <a:t>自变量探索（</a:t>
            </a:r>
            <a:r>
              <a:rPr lang="zh-CN" altLang="en-US" sz="3200">
                <a:latin typeface="楷体" charset="0"/>
                <a:ea typeface="楷体" charset="0"/>
              </a:rPr>
              <a:t>续）</a:t>
            </a:r>
            <a:endParaRPr lang="zh-CN" altLang="en-US" sz="3200">
              <a:latin typeface="楷体" charset="0"/>
              <a:ea typeface="楷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92875" y="1129665"/>
            <a:ext cx="46843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除去2个分类变量chas和rad后，画出其余自变量和因变量的相关系数矩阵和</a:t>
            </a:r>
            <a:r>
              <a:rPr lang="zh-CN" altLang="en-US">
                <a:sym typeface="+mn-ea"/>
              </a:rPr>
              <a:t>散点图矩阵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相关系数矩阵表明一些自变量间存在较强的相关关系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由散点图矩阵可以看出，一些自变量和因变量并不是简单线性关系，可以尝试用取对数或二次方等方法转化为线性关系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例如，medv和istat以及rm显示出二次趋势，所以我们画出两张具体的散点图</a:t>
            </a:r>
            <a:r>
              <a:rPr lang="zh-CN" altLang="en-US"/>
              <a:t>来观察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2574925"/>
            <a:ext cx="6165215" cy="4283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822325"/>
            <a:ext cx="5452110" cy="1812925"/>
          </a:xfrm>
          <a:prstGeom prst="rect">
            <a:avLst/>
          </a:prstGeom>
        </p:spPr>
      </p:pic>
      <p:pic>
        <p:nvPicPr>
          <p:cNvPr id="13" name="图片 12" descr="截屏2022-12-22 20.36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0" y="4544060"/>
            <a:ext cx="2863215" cy="2138680"/>
          </a:xfrm>
          <a:prstGeom prst="rect">
            <a:avLst/>
          </a:prstGeom>
        </p:spPr>
      </p:pic>
      <p:pic>
        <p:nvPicPr>
          <p:cNvPr id="14" name="图片 13" descr="截屏2022-12-22 20.37.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935" y="4544060"/>
            <a:ext cx="2862580" cy="213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xhsw5oa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2622</Words>
  <Application>WPS 演示</Application>
  <PresentationFormat>宽屏</PresentationFormat>
  <Paragraphs>194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22</vt:i4>
      </vt:variant>
    </vt:vector>
  </HeadingPairs>
  <TitlesOfParts>
    <vt:vector size="64" baseType="lpstr">
      <vt:lpstr>Arial</vt:lpstr>
      <vt:lpstr>宋体</vt:lpstr>
      <vt:lpstr>Wingdings</vt:lpstr>
      <vt:lpstr>思源黑体 CN Regular</vt:lpstr>
      <vt:lpstr>汉仪中黑KW</vt:lpstr>
      <vt:lpstr>Calibri Light</vt:lpstr>
      <vt:lpstr>Helvetica Neue</vt:lpstr>
      <vt:lpstr>微软雅黑</vt:lpstr>
      <vt:lpstr>汉仪旗黑</vt:lpstr>
      <vt:lpstr>Segoe UI</vt:lpstr>
      <vt:lpstr>苹方-简</vt:lpstr>
      <vt:lpstr>宋体</vt:lpstr>
      <vt:lpstr>Arial Unicode MS</vt:lpstr>
      <vt:lpstr>Calibri</vt:lpstr>
      <vt:lpstr>汉仪书宋二KW</vt:lpstr>
      <vt:lpstr>微软雅黑</vt:lpstr>
      <vt:lpstr>標楷體</vt:lpstr>
      <vt:lpstr>Heiti TC Light</vt:lpstr>
      <vt:lpstr>Heiti SC Light</vt:lpstr>
      <vt:lpstr>报隶-简</vt:lpstr>
      <vt:lpstr>Hiragino Sans GB W3</vt:lpstr>
      <vt:lpstr>楷体</vt:lpstr>
      <vt:lpstr>汉仪楷体KW</vt:lpstr>
      <vt:lpstr>等线</vt:lpstr>
      <vt:lpstr>汉仪中等线KW</vt:lpstr>
      <vt:lpstr>仿宋</vt:lpstr>
      <vt:lpstr>方正仿宋_GBK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Player</cp:lastModifiedBy>
  <cp:revision>35</cp:revision>
  <dcterms:created xsi:type="dcterms:W3CDTF">2022-12-22T15:18:43Z</dcterms:created>
  <dcterms:modified xsi:type="dcterms:W3CDTF">2022-12-22T15:18:43Z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7E287BF7751C02542733A4638D9C1FD3</vt:lpwstr>
  </property>
  <property fmtid="{D5CDD505-2E9C-101B-9397-08002B2CF9AE}" pid="3" name="KSOProductBuildVer">
    <vt:lpwstr>2052-4.6.1.7467</vt:lpwstr>
  </property>
</Properties>
</file>